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336" r:id="rId3"/>
    <p:sldId id="332" r:id="rId4"/>
    <p:sldId id="333" r:id="rId5"/>
    <p:sldId id="334" r:id="rId6"/>
    <p:sldId id="337" r:id="rId7"/>
    <p:sldId id="348" r:id="rId8"/>
    <p:sldId id="339" r:id="rId9"/>
    <p:sldId id="340" r:id="rId10"/>
    <p:sldId id="343" r:id="rId11"/>
    <p:sldId id="349" r:id="rId12"/>
    <p:sldId id="342" r:id="rId13"/>
    <p:sldId id="346" r:id="rId14"/>
    <p:sldId id="361" r:id="rId15"/>
    <p:sldId id="352" r:id="rId16"/>
    <p:sldId id="358" r:id="rId17"/>
    <p:sldId id="356" r:id="rId18"/>
    <p:sldId id="357" r:id="rId19"/>
    <p:sldId id="359" r:id="rId20"/>
    <p:sldId id="347" r:id="rId21"/>
  </p:sldIdLst>
  <p:sldSz cx="9144000" cy="5143500" type="screen16x9"/>
  <p:notesSz cx="6858000" cy="9144000"/>
  <p:embeddedFontLst>
    <p:embeddedFont>
      <p:font typeface="Aptos" panose="020B0004020202020204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Open Sans Medium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4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B6D368-CAF2-479E-8743-38F8747D578B}" v="102" dt="2025-09-15T15:04:45.9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26" autoAdjust="0"/>
    <p:restoredTop sz="95755"/>
  </p:normalViewPr>
  <p:slideViewPr>
    <p:cSldViewPr snapToGrid="0">
      <p:cViewPr varScale="1">
        <p:scale>
          <a:sx n="124" d="100"/>
          <a:sy n="124" d="100"/>
        </p:scale>
        <p:origin x="184" y="6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4BB5E-6143-B543-A2C8-EB89370A79A2}" type="datetimeFigureOut">
              <a:rPr lang="it-IT" smtClean="0"/>
              <a:t>18/09/25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4E851-379C-3D43-AD87-3EE0DFF74F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84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grafica, Policromia&#10;&#10;Descrizione generata automaticamente">
            <a:extLst>
              <a:ext uri="{FF2B5EF4-FFF2-40B4-BE49-F238E27FC236}">
                <a16:creationId xmlns:a16="http://schemas.microsoft.com/office/drawing/2014/main" id="{95245314-FC4A-C2AA-D64A-A022B3991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4397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it-IT"/>
              <a:t>Fare clic per modificare lo stile del titolo dello schema</a:t>
            </a:r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702507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bg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0A89924-5954-0CD2-A9E6-B75D7E251F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7486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/>
              <a:t>Fare clic per modificare lo stile del titolo dello schema</a:t>
            </a: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_POINT">
    <p:bg>
      <p:bgPr>
        <a:solidFill>
          <a:srgbClr val="12419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it-IT"/>
              <a:t>Fare clic per modificare lo stile del titolo dello schema</a:t>
            </a:r>
            <a:endParaRPr dirty="0"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42760FA-8687-61D7-5D2C-6F0E06D78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1633"/>
            <a:ext cx="9144000" cy="651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76BCD0F-7B54-F709-7409-A9C0D4049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1633"/>
            <a:ext cx="9144000" cy="651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88BBB4-0CBD-A53F-36E5-D1C924E1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B114DC-7D6B-C986-E504-8E51F26E7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55C072-9587-67EB-719E-EB60BA552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9/18/25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22CA68-4AB9-867B-E4D1-8CAB1C65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71EE77-E455-CA83-29C1-1682C437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4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08C7CADC-EA85-B6D3-D506-338417A172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7486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/>
              <a:t>Fare clic per modificare lo stile del titolo dello schema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737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7212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chermata, testo, design&#10;&#10;Descrizione generata automaticamente">
            <a:extLst>
              <a:ext uri="{FF2B5EF4-FFF2-40B4-BE49-F238E27FC236}">
                <a16:creationId xmlns:a16="http://schemas.microsoft.com/office/drawing/2014/main" id="{0B4C35C3-44F2-90A6-37A5-38BDB75CC1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181789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4" r:id="rId3"/>
    <p:sldLayoutId id="2147483657" r:id="rId4"/>
    <p:sldLayoutId id="2147483660" r:id="rId5"/>
    <p:sldLayoutId id="2147483661" r:id="rId6"/>
    <p:sldLayoutId id="214748366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chemeClr val="bg1"/>
          </a:solidFill>
          <a:latin typeface="+mj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iurisprudenza.uniroma3.it/insegnamento-erogato/dipartimento-di-giurisprudenza/lm/2024-2025/giurisprudenza-0580707051400001/d0969285-fbd3-40bd-8365-a3b1877ea5a4--20110876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giurisprudenza.uniroma3.it/insegnamento-erogato/dipartimento-di-giurisprudenza/l/2024-2025/Scienze-dei-servizi-giuridici-0580706201400001/B49ECD82-D87A-4203-AC31-5B4499B60BE1--20110883/" TargetMode="External"/><Relationship Id="rId4" Type="http://schemas.openxmlformats.org/officeDocument/2006/relationships/hyperlink" Target="https://strategicplan.idlo.int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E5855E-ADDB-F03E-57A5-0325206A4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35136" y="2481047"/>
            <a:ext cx="9814271" cy="1889617"/>
          </a:xfrm>
        </p:spPr>
        <p:txBody>
          <a:bodyPr>
            <a:noAutofit/>
          </a:bodyPr>
          <a:lstStyle/>
          <a:p>
            <a:r>
              <a:rPr lang="it-IT" sz="3600" dirty="0">
                <a:latin typeface="OpenSans"/>
              </a:rPr>
              <a:t>Open </a:t>
            </a:r>
            <a:r>
              <a:rPr lang="it-IT" sz="3600" dirty="0" err="1">
                <a:latin typeface="OpenSans"/>
              </a:rPr>
              <a:t>Roundtable</a:t>
            </a:r>
            <a:r>
              <a:rPr lang="it-IT" sz="3600" dirty="0">
                <a:latin typeface="OpenSans"/>
              </a:rPr>
              <a:t> </a:t>
            </a:r>
            <a:br>
              <a:rPr lang="it-IT" sz="3600" dirty="0">
                <a:effectLst/>
                <a:latin typeface="OpenSans"/>
              </a:rPr>
            </a:br>
            <a:r>
              <a:rPr lang="it-IT" sz="2800" dirty="0">
                <a:effectLst/>
                <a:latin typeface="OpenSans"/>
              </a:rPr>
              <a:t>Modulo Jean Monnet PROHTECT</a:t>
            </a:r>
            <a:br>
              <a:rPr lang="it-IT" sz="3600" dirty="0">
                <a:effectLst/>
                <a:latin typeface="OpenSans"/>
              </a:rPr>
            </a:br>
            <a:r>
              <a:rPr lang="it-IT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FUTURO DELL’APPROCCIO ONE HEALTH: SFIDE GIURIDICHE E PROSPETTIVE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3600" dirty="0">
                <a:effectLst/>
                <a:latin typeface="OpenSans"/>
              </a:rPr>
            </a:br>
            <a:r>
              <a:rPr lang="it-IT" sz="2000" b="0" dirty="0">
                <a:latin typeface="OpenSans"/>
              </a:rPr>
              <a:t>18</a:t>
            </a:r>
            <a:r>
              <a:rPr lang="it-IT" sz="2000" b="0" dirty="0">
                <a:effectLst/>
                <a:latin typeface="OpenSans"/>
              </a:rPr>
              <a:t> settembre 2025</a:t>
            </a:r>
            <a:br>
              <a:rPr lang="it-IT" sz="3200" dirty="0">
                <a:effectLst/>
                <a:latin typeface="OpenSans"/>
              </a:rPr>
            </a:br>
            <a:br>
              <a:rPr lang="it-IT" sz="3200" dirty="0"/>
            </a:br>
            <a:endParaRPr lang="it-IT" sz="3200" dirty="0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A27856D8-B019-6B6E-A631-E14C1DA86A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322084E-10DA-F741-3414-A2EF53C17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241" y="4228734"/>
            <a:ext cx="1223491" cy="49238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1FB7E14-2A13-2E72-4F59-DFF6F7BE5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05" y="4228735"/>
            <a:ext cx="1574979" cy="59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9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BCD02-7FD8-1F9D-D222-2B94E7013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EF01E0-4D6B-7E06-911A-BF417E673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PROHTECT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03DACA-57C9-9CFE-F15D-FFEB9E1CE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00" y="1191041"/>
            <a:ext cx="6550494" cy="325700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spcBef>
                <a:spcPts val="1000"/>
              </a:spcBef>
              <a:buClrTx/>
              <a:buSzPct val="100000"/>
              <a:buNone/>
              <a:defRPr/>
            </a:pP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3. Strumenti organizzativi e procedimentali come chiave per “mettere in pratica” l’approccio OH: 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l’azione sistematica necessaria per affrontare le minacce alla salute che si pongono all’interfaccia tra uomo, animale e ambiente deve basarsi su misure organizzative e procedurali, supportate da istituzioni giuridiche specifiche che, per essere efficaci, trascendono i confini nazionali.</a:t>
            </a:r>
          </a:p>
          <a:p>
            <a:pPr marL="0" indent="0" algn="just">
              <a:lnSpc>
                <a:spcPct val="90000"/>
              </a:lnSpc>
              <a:spcBef>
                <a:spcPts val="1000"/>
              </a:spcBef>
              <a:buClrTx/>
              <a:buSzPct val="100000"/>
              <a:buNone/>
              <a:defRPr/>
            </a:pP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4. Ruolo chiave del diritto UE e del diritto internazionale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: Il diritto dell’UE e del diritto internazionale devono svolgere un ruolo cruciale nell’</a:t>
            </a:r>
            <a:r>
              <a:rPr lang="it-IT" dirty="0" err="1">
                <a:solidFill>
                  <a:schemeClr val="tx1"/>
                </a:solidFill>
                <a:latin typeface="Aptos" panose="020B0004020202020204" pitchFamily="34" charset="0"/>
              </a:rPr>
              <a:t>operazionalizzazione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 dell’approccio OH, fornendo le basi concettuali e disciplinari per il suo sviluppo.</a:t>
            </a:r>
          </a:p>
          <a:p>
            <a:pPr marL="0" indent="0" algn="just">
              <a:lnSpc>
                <a:spcPct val="90000"/>
              </a:lnSpc>
              <a:spcBef>
                <a:spcPts val="1000"/>
              </a:spcBef>
              <a:buClrTx/>
              <a:buSzPct val="100000"/>
              <a:buNone/>
              <a:defRPr/>
            </a:pPr>
            <a:endParaRPr lang="it-IT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448FC1D4-7326-A7CF-20C3-DA5A9B78AEF3}"/>
              </a:ext>
            </a:extLst>
          </p:cNvPr>
          <p:cNvSpPr/>
          <p:nvPr/>
        </p:nvSpPr>
        <p:spPr>
          <a:xfrm>
            <a:off x="7175863" y="1103956"/>
            <a:ext cx="1656437" cy="1715588"/>
          </a:xfrm>
          <a:prstGeom prst="ellipse">
            <a:avLst/>
          </a:prstGeom>
          <a:solidFill>
            <a:srgbClr val="134292"/>
          </a:solidFill>
          <a:ln>
            <a:solidFill>
              <a:srgbClr val="1342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QUATTRO INTUIZIONI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66BA22-80AF-132F-C20E-7BBF086FB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911" y="3106453"/>
            <a:ext cx="1888340" cy="100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70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48AF9-A243-DAF0-7E10-C01153C85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B7C56-4CAC-4A30-23A9-7320AAC3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PROHTECT – obiettivi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8F4673-4166-BC8F-6239-D8F037D8C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431" y="993531"/>
            <a:ext cx="6418384" cy="3437792"/>
          </a:xfrm>
        </p:spPr>
        <p:txBody>
          <a:bodyPr>
            <a:noAutofit/>
          </a:bodyPr>
          <a:lstStyle/>
          <a:p>
            <a:pPr algn="just"/>
            <a:r>
              <a:rPr lang="it-IT" sz="1400" b="1" i="0" dirty="0">
                <a:solidFill>
                  <a:schemeClr val="tx1"/>
                </a:solidFill>
                <a:latin typeface="Aptos" panose="020B0004020202020204" pitchFamily="34" charset="0"/>
              </a:rPr>
              <a:t>OBIETTIVO DIDATTICO</a:t>
            </a:r>
            <a:endParaRPr lang="it-IT" sz="1400" b="0" i="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114300" indent="0" algn="just">
              <a:buNone/>
            </a:pPr>
            <a:r>
              <a:rPr lang="it-IT" sz="1400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PROHTECT si dedica ad approfondire la conoscenza e la comprensione dell’approccio OH attraverso un programma di insegnamento mirato a esplorarne le dimensioni giuridiche e interdisciplinari. </a:t>
            </a:r>
          </a:p>
          <a:p>
            <a:pPr algn="just"/>
            <a:endParaRPr lang="it-IT" sz="1400" b="0" i="0" dirty="0"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algn="just"/>
            <a:r>
              <a:rPr lang="it-IT" sz="1400" b="1" i="0" dirty="0">
                <a:solidFill>
                  <a:schemeClr val="tx1"/>
                </a:solidFill>
                <a:latin typeface="Aptos" panose="020B0004020202020204" pitchFamily="34" charset="0"/>
              </a:rPr>
              <a:t>OBIETTIVO DI RICERCA</a:t>
            </a:r>
          </a:p>
          <a:p>
            <a:pPr marL="114300" indent="0" algn="just">
              <a:buNone/>
            </a:pPr>
            <a:r>
              <a:rPr lang="it-IT" sz="1400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PROHTECT promuove la ricerca interdisciplinare che colma il divario tra studi giuridici, scienze naturali e politiche pubbliche.</a:t>
            </a:r>
          </a:p>
          <a:p>
            <a:pPr marL="114300" indent="0" algn="just">
              <a:buNone/>
            </a:pPr>
            <a:endParaRPr lang="it-IT" sz="1400" b="0" i="0" dirty="0"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algn="just"/>
            <a:r>
              <a:rPr lang="it-IT" sz="1400" b="1" i="0" dirty="0">
                <a:solidFill>
                  <a:schemeClr val="tx1"/>
                </a:solidFill>
                <a:latin typeface="Aptos" panose="020B0004020202020204" pitchFamily="34" charset="0"/>
              </a:rPr>
              <a:t>OBIETTIVO DI DISSEMINAZIONE</a:t>
            </a:r>
            <a:endParaRPr lang="it-IT" sz="1400" b="0" i="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114300" indent="0" algn="just">
              <a:buNone/>
            </a:pPr>
            <a:r>
              <a:rPr lang="it-IT" sz="1400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Il progetto si impegna a sensibilizzare sul valore dell’approccio OH e sul suo ruolo nella definizione di politiche sostenibili e inclusive</a:t>
            </a:r>
            <a:r>
              <a:rPr lang="it-IT" sz="1400" dirty="0">
                <a:solidFill>
                  <a:schemeClr val="tx1"/>
                </a:solidFill>
                <a:latin typeface="Aptos" panose="020B0004020202020204" pitchFamily="34" charset="0"/>
              </a:rPr>
              <a:t> attraverso l’</a:t>
            </a:r>
            <a:r>
              <a:rPr lang="it-IT" sz="1400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organizzazione di eventi per favorire il dialogo tra accademici, studenti, responsabili politici e il pubblico più ampio.</a:t>
            </a:r>
          </a:p>
        </p:txBody>
      </p:sp>
      <p:pic>
        <p:nvPicPr>
          <p:cNvPr id="5" name="Immagine 4" descr="Immagine che contiene clipart, Elementi grafici, grafica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418BB22A-FEFC-87EF-9A22-D14CBEFD1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465" y="1474803"/>
            <a:ext cx="2341058" cy="234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035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785CA-969C-64D5-DA72-D1E9550A7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2CE467-E4CE-A53B-F9B0-5DE24F82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PROHTECT – obiettivi didattici</a:t>
            </a:r>
          </a:p>
        </p:txBody>
      </p:sp>
      <p:pic>
        <p:nvPicPr>
          <p:cNvPr id="4" name="Segnaposto contenuto 3" descr="Immagine che contiene testo, schermata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A36F785-51E2-8800-6618-E4B510636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1" y="1010588"/>
            <a:ext cx="4227941" cy="295740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5127486-6C9E-1229-0804-0522E534C8F0}"/>
              </a:ext>
            </a:extLst>
          </p:cNvPr>
          <p:cNvSpPr txBox="1"/>
          <p:nvPr/>
        </p:nvSpPr>
        <p:spPr>
          <a:xfrm>
            <a:off x="4572000" y="1010588"/>
            <a:ext cx="4341414" cy="3500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it-IT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L’offerta formativa si è articolata su </a:t>
            </a:r>
            <a:r>
              <a:rPr lang="it-IT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due livelli.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it-IT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Il primo livello prevede una</a:t>
            </a:r>
            <a:r>
              <a:rPr lang="it-IT" sz="1600" kern="100" dirty="0">
                <a:solidFill>
                  <a:srgbClr val="13429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 </a:t>
            </a:r>
            <a:r>
              <a:rPr lang="it-IT" sz="1600" u="sng" kern="100" dirty="0">
                <a:solidFill>
                  <a:srgbClr val="13429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clinica legale di policy dedicata all’approccio </a:t>
            </a:r>
            <a:r>
              <a:rPr lang="it-IT" sz="1600" b="1" u="sng" kern="100" dirty="0">
                <a:solidFill>
                  <a:srgbClr val="13429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One Health</a:t>
            </a:r>
            <a:r>
              <a:rPr lang="it-IT" sz="1600" kern="100" dirty="0">
                <a:solidFill>
                  <a:srgbClr val="13429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 </a:t>
            </a:r>
            <a:r>
              <a:rPr lang="it-IT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della durata di 40 ore (4 ECTS), realizzata in collaborazione con</a:t>
            </a:r>
            <a:r>
              <a:rPr lang="it-IT" sz="1600" kern="100" dirty="0">
                <a:solidFill>
                  <a:srgbClr val="153D6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 </a:t>
            </a:r>
            <a:r>
              <a:rPr lang="it-IT" sz="1600" b="1" u="sng" kern="100" dirty="0">
                <a:solidFill>
                  <a:srgbClr val="13429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IDLO – International Development Law Organization</a:t>
            </a:r>
            <a:endParaRPr lang="it-IT" sz="1600" b="1" u="sng" kern="100" dirty="0">
              <a:solidFill>
                <a:srgbClr val="134292"/>
              </a:solidFill>
              <a:latin typeface="Aptos" panose="020B0004020202020204" pitchFamily="34" charset="0"/>
              <a:ea typeface="Aptos" panose="020B0004020202020204" pitchFamily="34" charset="0"/>
              <a:cs typeface="Sans Serif Collection" panose="020B0502040504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it-IT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Il secondo livello consiste in un</a:t>
            </a:r>
            <a:r>
              <a:rPr lang="it-IT" sz="1600" kern="100" dirty="0">
                <a:solidFill>
                  <a:srgbClr val="153D6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 </a:t>
            </a:r>
            <a:r>
              <a:rPr lang="it-IT" sz="1600" u="sng" kern="100" dirty="0">
                <a:solidFill>
                  <a:srgbClr val="13429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ciclo di seminari interdisciplinari aperti della durata di 12 ore (1 ECTS)</a:t>
            </a:r>
            <a:r>
              <a:rPr lang="it-IT" sz="1600" kern="100" dirty="0">
                <a:solidFill>
                  <a:srgbClr val="13429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.</a:t>
            </a:r>
            <a:endParaRPr lang="it-IT" sz="1600" kern="100" dirty="0">
              <a:solidFill>
                <a:srgbClr val="13429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it-IT" sz="1600" b="1" u="sng" kern="100" dirty="0">
                <a:solidFill>
                  <a:srgbClr val="13429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Tutte le attività sono state co-progettate</a:t>
            </a:r>
            <a:r>
              <a:rPr lang="it-IT" sz="1600" b="1" u="sng" kern="100" dirty="0">
                <a:solidFill>
                  <a:srgbClr val="134292"/>
                </a:solidFill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 dal </a:t>
            </a:r>
            <a:r>
              <a:rPr lang="it-IT" sz="1600" b="1" u="sng" kern="100" dirty="0">
                <a:solidFill>
                  <a:srgbClr val="134292"/>
                </a:solidFill>
                <a:latin typeface="Aptos" panose="020B0004020202020204" pitchFamily="34" charset="0"/>
                <a:cs typeface="Sans Serif Collection" panose="020B0502040504020204" pitchFamily="34" charset="0"/>
              </a:rPr>
              <a:t>corpo docente del Modulo</a:t>
            </a:r>
            <a:r>
              <a:rPr lang="it-IT" sz="1600" b="1" u="sng" kern="100" dirty="0">
                <a:solidFill>
                  <a:srgbClr val="134292"/>
                </a:solidFill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.</a:t>
            </a:r>
            <a:endParaRPr lang="it-IT" sz="1600" kern="100" dirty="0">
              <a:solidFill>
                <a:srgbClr val="13429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571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D25FD-F6CD-E3D2-0505-FAD81A694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78B4A1-DEC6-C420-3131-C1E9A3BF9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PROHTECT – IL TEAM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6B189127-BED4-693B-5DFD-E26A0889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Non so se utile o se presenti a </a:t>
            </a:r>
            <a:r>
              <a:rPr lang="it-IT"/>
              <a:t>voc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5E57085-03B5-91E8-2CCD-F3842D7D9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00" y="1122791"/>
            <a:ext cx="4191000" cy="144895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BA2DB10-5E0A-CE10-8F7F-1E4BBDD1B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475" y="1086469"/>
            <a:ext cx="4259750" cy="152160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B6C0876-C874-E3D5-545E-5DF1E0DB2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193" y="2674077"/>
            <a:ext cx="4259750" cy="153557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6B4AB40-54FF-8F0F-9B2F-B19593CF0C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5770" y="2674077"/>
            <a:ext cx="1425351" cy="153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07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66983-FCFF-608B-D3DF-76DADDE0A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607C37-5252-9D76-1D7B-03453C87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IL MODULO DIDATTICO DI PROHTECT: LE ATTIVITA’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E0E7CACE-360E-1D80-6A83-82C5C7FF54E9}"/>
              </a:ext>
            </a:extLst>
          </p:cNvPr>
          <p:cNvCxnSpPr>
            <a:cxnSpLocks/>
          </p:cNvCxnSpPr>
          <p:nvPr/>
        </p:nvCxnSpPr>
        <p:spPr>
          <a:xfrm>
            <a:off x="311700" y="3277224"/>
            <a:ext cx="8700495" cy="0"/>
          </a:xfrm>
          <a:prstGeom prst="line">
            <a:avLst/>
          </a:prstGeom>
          <a:ln w="60325">
            <a:solidFill>
              <a:srgbClr val="134292"/>
            </a:solidFill>
            <a:headEnd type="oval"/>
            <a:tailEnd type="arrow" w="med" len="med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4F6607B7-606C-8048-CF95-ABDFF03920CB}"/>
              </a:ext>
            </a:extLst>
          </p:cNvPr>
          <p:cNvCxnSpPr>
            <a:cxnSpLocks/>
          </p:cNvCxnSpPr>
          <p:nvPr/>
        </p:nvCxnSpPr>
        <p:spPr>
          <a:xfrm>
            <a:off x="584695" y="2956529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CED7F893-0ECA-EF60-857B-271B06001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34" y="1032639"/>
            <a:ext cx="1401077" cy="1868103"/>
          </a:xfrm>
          <a:prstGeom prst="rect">
            <a:avLst/>
          </a:prstGeom>
        </p:spPr>
      </p:pic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946A1A8-3B38-267F-18B1-38DC0EE5FEBE}"/>
              </a:ext>
            </a:extLst>
          </p:cNvPr>
          <p:cNvCxnSpPr>
            <a:cxnSpLocks/>
          </p:cNvCxnSpPr>
          <p:nvPr/>
        </p:nvCxnSpPr>
        <p:spPr>
          <a:xfrm>
            <a:off x="571406" y="3400671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2B931C5-3296-FAE9-983B-33052F5ABC08}"/>
              </a:ext>
            </a:extLst>
          </p:cNvPr>
          <p:cNvSpPr txBox="1"/>
          <p:nvPr/>
        </p:nvSpPr>
        <p:spPr>
          <a:xfrm>
            <a:off x="108935" y="3603858"/>
            <a:ext cx="1282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latin typeface="Aptos" panose="020B0004020202020204" pitchFamily="34" charset="0"/>
              </a:rPr>
              <a:t>Kick off meeting</a:t>
            </a:r>
          </a:p>
          <a:p>
            <a:r>
              <a:rPr lang="it-IT" sz="1000" dirty="0">
                <a:latin typeface="Aptos" panose="020B0004020202020204" pitchFamily="34" charset="0"/>
              </a:rPr>
              <a:t>6 marzo 2025 e avvio del Modulo didattico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28F95F0-F6E3-A0EA-CEF2-BA380FAA0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682" y="1419128"/>
            <a:ext cx="1015187" cy="1461179"/>
          </a:xfrm>
          <a:prstGeom prst="rect">
            <a:avLst/>
          </a:prstGeom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59AB7C5A-A333-C5DC-1203-5D3878869D21}"/>
              </a:ext>
            </a:extLst>
          </p:cNvPr>
          <p:cNvCxnSpPr>
            <a:cxnSpLocks/>
          </p:cNvCxnSpPr>
          <p:nvPr/>
        </p:nvCxnSpPr>
        <p:spPr>
          <a:xfrm>
            <a:off x="2013236" y="2956529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C80855C-7721-9ABE-E24B-F7B15939F540}"/>
              </a:ext>
            </a:extLst>
          </p:cNvPr>
          <p:cNvSpPr txBox="1"/>
          <p:nvPr/>
        </p:nvSpPr>
        <p:spPr>
          <a:xfrm>
            <a:off x="1391696" y="3694910"/>
            <a:ext cx="11304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latin typeface="Aptos" panose="020B0004020202020204" pitchFamily="34" charset="0"/>
              </a:rPr>
              <a:t>Paper di resoconto del Kick off meeting</a:t>
            </a:r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6EB582A8-1ECB-6773-F89B-32A611EE30F0}"/>
              </a:ext>
            </a:extLst>
          </p:cNvPr>
          <p:cNvCxnSpPr>
            <a:cxnSpLocks/>
          </p:cNvCxnSpPr>
          <p:nvPr/>
        </p:nvCxnSpPr>
        <p:spPr>
          <a:xfrm>
            <a:off x="1999936" y="3400671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magine 20">
            <a:extLst>
              <a:ext uri="{FF2B5EF4-FFF2-40B4-BE49-F238E27FC236}">
                <a16:creationId xmlns:a16="http://schemas.microsoft.com/office/drawing/2014/main" id="{1B941A4F-6188-4F57-AF0F-EE0663F15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944" y="978268"/>
            <a:ext cx="1441851" cy="1922468"/>
          </a:xfrm>
          <a:prstGeom prst="rect">
            <a:avLst/>
          </a:prstGeom>
        </p:spPr>
      </p:pic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ED962306-4896-7C45-BBCA-10AF0221E660}"/>
              </a:ext>
            </a:extLst>
          </p:cNvPr>
          <p:cNvCxnSpPr>
            <a:cxnSpLocks/>
          </p:cNvCxnSpPr>
          <p:nvPr/>
        </p:nvCxnSpPr>
        <p:spPr>
          <a:xfrm>
            <a:off x="3431945" y="2956529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4B0C3A9E-D996-3950-E799-9433448B6D43}"/>
              </a:ext>
            </a:extLst>
          </p:cNvPr>
          <p:cNvCxnSpPr>
            <a:cxnSpLocks/>
          </p:cNvCxnSpPr>
          <p:nvPr/>
        </p:nvCxnSpPr>
        <p:spPr>
          <a:xfrm>
            <a:off x="3431945" y="3400671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FFBFDC7-31EE-6B3F-016D-3372A79B5117}"/>
              </a:ext>
            </a:extLst>
          </p:cNvPr>
          <p:cNvSpPr txBox="1"/>
          <p:nvPr/>
        </p:nvSpPr>
        <p:spPr>
          <a:xfrm>
            <a:off x="2666047" y="3587188"/>
            <a:ext cx="15248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latin typeface="Aptos" panose="020B0004020202020204" pitchFamily="34" charset="0"/>
              </a:rPr>
              <a:t>Primo seminario del Modulo - 20 marzo 2025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8489EA33-5D2A-36EA-D01E-A91E9C00B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755" y="1004579"/>
            <a:ext cx="1441851" cy="192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69967A77-ADDB-77B5-555E-BAFDACBC6AFB}"/>
              </a:ext>
            </a:extLst>
          </p:cNvPr>
          <p:cNvCxnSpPr>
            <a:cxnSpLocks/>
          </p:cNvCxnSpPr>
          <p:nvPr/>
        </p:nvCxnSpPr>
        <p:spPr>
          <a:xfrm>
            <a:off x="5101646" y="2956529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294D0798-4A5C-EA71-7F21-BB9F47FB38FD}"/>
              </a:ext>
            </a:extLst>
          </p:cNvPr>
          <p:cNvSpPr txBox="1"/>
          <p:nvPr/>
        </p:nvSpPr>
        <p:spPr>
          <a:xfrm>
            <a:off x="4392538" y="3577220"/>
            <a:ext cx="141821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latin typeface="Aptos" panose="020B0004020202020204" pitchFamily="34" charset="0"/>
              </a:rPr>
              <a:t>Secondo seminario del Modulo - 6 maggio 2025</a:t>
            </a:r>
          </a:p>
        </p:txBody>
      </p: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9A6D6422-20DA-609B-CBC5-FB61F41C4F5A}"/>
              </a:ext>
            </a:extLst>
          </p:cNvPr>
          <p:cNvCxnSpPr>
            <a:cxnSpLocks/>
          </p:cNvCxnSpPr>
          <p:nvPr/>
        </p:nvCxnSpPr>
        <p:spPr>
          <a:xfrm>
            <a:off x="5101646" y="3400671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AA82A920-83ED-EBC5-0C3A-E1548B666C7B}"/>
              </a:ext>
            </a:extLst>
          </p:cNvPr>
          <p:cNvCxnSpPr>
            <a:cxnSpLocks/>
          </p:cNvCxnSpPr>
          <p:nvPr/>
        </p:nvCxnSpPr>
        <p:spPr>
          <a:xfrm>
            <a:off x="6571603" y="3353446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C229E6D5-4E2E-31AD-72D1-3DCCA3B19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921" y="1104667"/>
            <a:ext cx="1462917" cy="1828647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64D4289-8B8E-C2CC-41BF-FC4A5220DB26}"/>
              </a:ext>
            </a:extLst>
          </p:cNvPr>
          <p:cNvCxnSpPr>
            <a:cxnSpLocks/>
          </p:cNvCxnSpPr>
          <p:nvPr/>
        </p:nvCxnSpPr>
        <p:spPr>
          <a:xfrm>
            <a:off x="6564321" y="2956529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40D0B64-A03C-B74D-97FF-3A75E236F4C4}"/>
              </a:ext>
            </a:extLst>
          </p:cNvPr>
          <p:cNvSpPr txBox="1"/>
          <p:nvPr/>
        </p:nvSpPr>
        <p:spPr>
          <a:xfrm>
            <a:off x="6012407" y="3577220"/>
            <a:ext cx="132115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latin typeface="Aptos" panose="020B0004020202020204" pitchFamily="34" charset="0"/>
              </a:rPr>
              <a:t>Terzo seminario del Modulo - 20 maggio 2025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30AAC3-DE00-879D-9975-2CF8D15C0DF4}"/>
              </a:ext>
            </a:extLst>
          </p:cNvPr>
          <p:cNvSpPr txBox="1"/>
          <p:nvPr/>
        </p:nvSpPr>
        <p:spPr>
          <a:xfrm>
            <a:off x="7530108" y="3587188"/>
            <a:ext cx="132115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latin typeface="Aptos" panose="020B0004020202020204" pitchFamily="34" charset="0"/>
              </a:rPr>
              <a:t>Quarto seminario del Modulo - 20 maggio 2025</a:t>
            </a: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4E8F4846-06B3-FA3D-F297-4CD77F902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0109" y="1004572"/>
            <a:ext cx="1441856" cy="192247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CC9F7154-6C86-C1BB-A8AB-AC34C9101C15}"/>
              </a:ext>
            </a:extLst>
          </p:cNvPr>
          <p:cNvCxnSpPr>
            <a:cxnSpLocks/>
          </p:cNvCxnSpPr>
          <p:nvPr/>
        </p:nvCxnSpPr>
        <p:spPr>
          <a:xfrm>
            <a:off x="8403224" y="2956529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E9345E3D-A86F-7B9B-04BD-E16A0B904C87}"/>
              </a:ext>
            </a:extLst>
          </p:cNvPr>
          <p:cNvCxnSpPr>
            <a:cxnSpLocks/>
          </p:cNvCxnSpPr>
          <p:nvPr/>
        </p:nvCxnSpPr>
        <p:spPr>
          <a:xfrm>
            <a:off x="8403224" y="3380084"/>
            <a:ext cx="0" cy="22377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896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BC6EB-AAA9-186B-4ED0-77E678996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D66C78CB-C69C-5022-4725-9E2E478ED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81789"/>
            <a:ext cx="8520600" cy="572700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1100" kern="1200"/>
            </a:br>
            <a:br>
              <a:rPr lang="en-US" sz="1100" kern="1200"/>
            </a:br>
            <a:endParaRPr lang="en-US" sz="1100" kern="120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5A9A87F-A0F4-BD9D-74A8-7EEAF7638E38}"/>
              </a:ext>
            </a:extLst>
          </p:cNvPr>
          <p:cNvSpPr txBox="1"/>
          <p:nvPr/>
        </p:nvSpPr>
        <p:spPr>
          <a:xfrm>
            <a:off x="1883735" y="229612"/>
            <a:ext cx="537653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500" b="1" dirty="0">
                <a:solidFill>
                  <a:schemeClr val="bg1"/>
                </a:solidFill>
                <a:latin typeface="+mn-lt"/>
              </a:rPr>
              <a:t>I SEMINARI </a:t>
            </a:r>
            <a:r>
              <a:rPr lang="it-IT" sz="2500" b="1" dirty="0">
                <a:solidFill>
                  <a:schemeClr val="bg1"/>
                </a:solidFill>
                <a:latin typeface="+mj-lt"/>
              </a:rPr>
              <a:t>INTERDISCIPLINARI</a:t>
            </a:r>
            <a:endParaRPr lang="it-IT" sz="2500" b="1" dirty="0">
              <a:latin typeface="+mj-lt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D1F43A6-0ED5-C33F-D4B5-4BF33CE9B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508" y="1043317"/>
            <a:ext cx="2529554" cy="3372739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125BCD9-AAF5-08FD-3B4F-7A5DFD5968CD}"/>
              </a:ext>
            </a:extLst>
          </p:cNvPr>
          <p:cNvSpPr txBox="1"/>
          <p:nvPr/>
        </p:nvSpPr>
        <p:spPr>
          <a:xfrm>
            <a:off x="3833446" y="1556087"/>
            <a:ext cx="49295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Nel corso del primo incontro, Gianandrea Nelli Feroci, rappresentante dell’area </a:t>
            </a:r>
            <a:r>
              <a:rPr lang="it-IT" sz="1600" b="0" i="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Research</a:t>
            </a:r>
            <a:r>
              <a:rPr lang="it-IT" sz="1600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dell’IDLO – International Development Law Organization, ha offerto agli studenti una panoramica approfondita sui documenti di policy e sul loro ruolo nelle politiche pubbliche. Dopo aver chiarito cosa si intenda per documento di policy, ha analizzato nel dettaglio la struttura e gli obiettivi di un tipo particolare di documento di policy: </a:t>
            </a:r>
            <a:r>
              <a:rPr lang="it-IT" sz="1600" b="1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il policy brief</a:t>
            </a:r>
            <a:r>
              <a:rPr lang="it-IT" sz="1600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.</a:t>
            </a:r>
            <a:endParaRPr lang="it-IT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04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B3BCF-B64C-4D12-9E7F-A0437C0CC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D56D5C75-FB80-7AF7-3453-7ABDBBBC9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87799"/>
            <a:ext cx="8520600" cy="572700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1100" kern="1200" dirty="0"/>
            </a:br>
            <a:br>
              <a:rPr lang="en-US" sz="1100" kern="1200" dirty="0"/>
            </a:br>
            <a:endParaRPr lang="en-US" sz="1100" kern="12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C600CE-2B93-B9C6-7B07-1F1FE6FA792F}"/>
              </a:ext>
            </a:extLst>
          </p:cNvPr>
          <p:cNvSpPr txBox="1"/>
          <p:nvPr/>
        </p:nvSpPr>
        <p:spPr>
          <a:xfrm>
            <a:off x="1883734" y="85138"/>
            <a:ext cx="537653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500" b="1" dirty="0">
                <a:solidFill>
                  <a:schemeClr val="bg1"/>
                </a:solidFill>
                <a:latin typeface="+mn-lt"/>
              </a:rPr>
              <a:t>LA CLINICA LEGALE </a:t>
            </a:r>
            <a:endParaRPr lang="it-IT" sz="2500" b="1" dirty="0">
              <a:latin typeface="+mj-l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D0CF3CE-8B78-BA5C-2B89-81BA03BF2816}"/>
              </a:ext>
            </a:extLst>
          </p:cNvPr>
          <p:cNvSpPr txBox="1"/>
          <p:nvPr/>
        </p:nvSpPr>
        <p:spPr>
          <a:xfrm>
            <a:off x="311699" y="1186755"/>
            <a:ext cx="4572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Sans Serif Collection" panose="020B0502040504020204" pitchFamily="34" charset="0"/>
              </a:rPr>
              <a:t>Come i seminari, anche le lezioni frontali della clinica sono state co-progettate e realizzate in sinergia dal corpo docente del Modulo, afferente al Dipartimento di giurisprudenza di Roma Tre</a:t>
            </a:r>
            <a:endParaRPr lang="it-IT" kern="100" dirty="0">
              <a:latin typeface="Aptos" panose="020B0004020202020204" pitchFamily="34" charset="0"/>
              <a:ea typeface="Aptos" panose="020B0004020202020204" pitchFamily="34" charset="0"/>
              <a:cs typeface="Sans Serif Collection" panose="020B0502040504020204" pitchFamily="34" charset="0"/>
            </a:endParaRPr>
          </a:p>
          <a:p>
            <a:endParaRPr lang="it-IT" kern="100" dirty="0">
              <a:latin typeface="Aptos" panose="020B0004020202020204" pitchFamily="34" charset="0"/>
              <a:cs typeface="Sans Serif Collection" panose="020B0502040504020204" pitchFamily="34" charset="0"/>
            </a:endParaRPr>
          </a:p>
          <a:p>
            <a:r>
              <a:rPr lang="it-IT" kern="100" dirty="0">
                <a:latin typeface="Aptos" panose="020B0004020202020204" pitchFamily="34" charset="0"/>
                <a:cs typeface="Sans Serif Collection" panose="020B0502040504020204" pitchFamily="34" charset="0"/>
              </a:rPr>
              <a:t>L’attività pratica di policy è stata co-progettata insieme a IDLO</a:t>
            </a:r>
          </a:p>
        </p:txBody>
      </p:sp>
      <p:pic>
        <p:nvPicPr>
          <p:cNvPr id="6146" name="Picture 2" descr="International Development Law Organization - Wikipedia">
            <a:extLst>
              <a:ext uri="{FF2B5EF4-FFF2-40B4-BE49-F238E27FC236}">
                <a16:creationId xmlns:a16="http://schemas.microsoft.com/office/drawing/2014/main" id="{A07ED69E-F611-4A84-82AB-7CD2DF841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99" y="2760320"/>
            <a:ext cx="1587328" cy="158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Nessuna descrizione alternativa per questa immagine">
            <a:extLst>
              <a:ext uri="{FF2B5EF4-FFF2-40B4-BE49-F238E27FC236}">
                <a16:creationId xmlns:a16="http://schemas.microsoft.com/office/drawing/2014/main" id="{46EF4A48-A398-1A65-78B3-BAAC6127A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491" y="1055087"/>
            <a:ext cx="2558902" cy="341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6A9024B-F9FF-E4D2-AA56-91C1A1D85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579" y="2981464"/>
            <a:ext cx="2433604" cy="97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3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E4860-F71C-8E3A-17EA-AF711D337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795BD309-1A20-9F2B-D5EC-210E8FBDE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87799"/>
            <a:ext cx="8520600" cy="572700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1100" kern="1200" dirty="0"/>
            </a:br>
            <a:br>
              <a:rPr lang="en-US" sz="1100" kern="1200" dirty="0"/>
            </a:br>
            <a:endParaRPr lang="en-US" sz="1100" kern="12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AF029C-5A15-6D99-25AE-912FEF19D55E}"/>
              </a:ext>
            </a:extLst>
          </p:cNvPr>
          <p:cNvSpPr txBox="1"/>
          <p:nvPr/>
        </p:nvSpPr>
        <p:spPr>
          <a:xfrm>
            <a:off x="1883734" y="85138"/>
            <a:ext cx="537653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500" b="1" dirty="0">
                <a:solidFill>
                  <a:schemeClr val="bg1"/>
                </a:solidFill>
                <a:latin typeface="+mn-lt"/>
              </a:rPr>
              <a:t>LA CLINICA LEGALE - REPORT FINALE</a:t>
            </a:r>
            <a:endParaRPr lang="it-IT" sz="2500" b="1" dirty="0">
              <a:latin typeface="+mj-lt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C843265-E6B4-EFB3-D228-A4CB2FB3A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76" y="946912"/>
            <a:ext cx="2571502" cy="3588887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08D6D83-5C95-9C2D-8B56-F7786D9EFF0F}"/>
              </a:ext>
            </a:extLst>
          </p:cNvPr>
          <p:cNvSpPr txBox="1"/>
          <p:nvPr/>
        </p:nvSpPr>
        <p:spPr>
          <a:xfrm>
            <a:off x="4152900" y="996369"/>
            <a:ext cx="462605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13 documenti analizzati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(internazionali ed europei; hard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law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e soft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law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Griglia di analisi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articolata in 3 aree: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Natura del documento (autorità, valore giuridico, ambito)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Presenza del One Health (espressa-implicita etc.)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AutoNum type="arabicPeriod" startAt="3"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Modelli di governance (inclusive governance systems;</a:t>
            </a:r>
            <a:r>
              <a:rPr lang="it-IT" altLang="it-IT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Aptos" panose="020B0004020202020204" pitchFamily="34" charset="0"/>
              </a:rPr>
              <a:t>technically</a:t>
            </a:r>
            <a:r>
              <a:rPr lang="it-IT" altLang="it-IT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Aptos" panose="020B0004020202020204" pitchFamily="34" charset="0"/>
              </a:rPr>
              <a:t>driven</a:t>
            </a:r>
            <a:r>
              <a:rPr lang="it-IT" altLang="it-IT" dirty="0">
                <a:solidFill>
                  <a:schemeClr val="tx1"/>
                </a:solidFill>
                <a:latin typeface="Aptos" panose="020B0004020202020204" pitchFamily="34" charset="0"/>
              </a:rPr>
              <a:t> governance systems;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multilevel governance systems)</a:t>
            </a:r>
            <a:endParaRPr lang="it-IT" altLang="it-IT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Procedura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: analisi dei testi → compilazione griglia → confronto → individuazione best practices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Output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: identificazione dei modelli ricorrenti, redazione del report finale con allegazione di un set completo di tabelle di analisi</a:t>
            </a:r>
          </a:p>
        </p:txBody>
      </p:sp>
    </p:spTree>
    <p:extLst>
      <p:ext uri="{BB962C8B-B14F-4D97-AF65-F5344CB8AC3E}">
        <p14:creationId xmlns:p14="http://schemas.microsoft.com/office/powerpoint/2010/main" val="318188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24BE6-B50F-996C-1378-BD80CD3E5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C9F1C01C-E2D7-736C-74F6-4D2646C36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87799"/>
            <a:ext cx="8520600" cy="572700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1100" kern="1200" dirty="0"/>
            </a:br>
            <a:br>
              <a:rPr lang="en-US" sz="1100" kern="1200" dirty="0"/>
            </a:br>
            <a:endParaRPr lang="en-US" sz="1100" kern="12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B3FF4FB-198C-D52B-76D7-5FC2FA14D7EE}"/>
              </a:ext>
            </a:extLst>
          </p:cNvPr>
          <p:cNvSpPr txBox="1"/>
          <p:nvPr/>
        </p:nvSpPr>
        <p:spPr>
          <a:xfrm>
            <a:off x="1883734" y="85138"/>
            <a:ext cx="537653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500" b="1" dirty="0">
                <a:solidFill>
                  <a:schemeClr val="bg1"/>
                </a:solidFill>
                <a:latin typeface="+mn-lt"/>
              </a:rPr>
              <a:t>ALTRE INIZIATIVE</a:t>
            </a:r>
            <a:endParaRPr lang="it-IT" sz="2500" b="1" dirty="0">
              <a:latin typeface="+mj-l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AE4D6DD-247C-4C26-F674-A32404E9A716}"/>
              </a:ext>
            </a:extLst>
          </p:cNvPr>
          <p:cNvSpPr txBox="1"/>
          <p:nvPr/>
        </p:nvSpPr>
        <p:spPr>
          <a:xfrm>
            <a:off x="106533" y="1136529"/>
            <a:ext cx="483833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PROHTECT è stato partner ufficiale</a:t>
            </a:r>
            <a:r>
              <a:rPr lang="it-IT" b="0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 </a:t>
            </a:r>
            <a:r>
              <a:rPr lang="it-IT" dirty="0">
                <a:solidFill>
                  <a:srgbClr val="2A2A2A"/>
                </a:solidFill>
                <a:latin typeface="Aptos" panose="020B0004020202020204" pitchFamily="34" charset="0"/>
              </a:rPr>
              <a:t>del</a:t>
            </a:r>
            <a:r>
              <a:rPr lang="it-IT" b="0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 </a:t>
            </a:r>
            <a:r>
              <a:rPr lang="it-IT" b="1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3rd Health, Law and Technology Symposium (HELT 2025)</a:t>
            </a:r>
            <a:r>
              <a:rPr lang="it-IT" b="0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, organizzato da</a:t>
            </a:r>
            <a:r>
              <a:rPr lang="it-IT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l </a:t>
            </a:r>
            <a:r>
              <a:rPr lang="it-IT" i="0" dirty="0" err="1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VUB’s</a:t>
            </a:r>
            <a:r>
              <a:rPr lang="it-IT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 Health &amp; </a:t>
            </a:r>
            <a:r>
              <a:rPr lang="it-IT" i="0" dirty="0" err="1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Ageing</a:t>
            </a:r>
            <a:r>
              <a:rPr lang="it-IT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 Law Lab (HALL). </a:t>
            </a:r>
          </a:p>
          <a:p>
            <a:pPr algn="just"/>
            <a:endParaRPr lang="it-IT" i="0" dirty="0">
              <a:solidFill>
                <a:srgbClr val="2A2A2A"/>
              </a:solidFill>
              <a:effectLst/>
              <a:latin typeface="Aptos" panose="020B0004020202020204" pitchFamily="34" charset="0"/>
            </a:endParaRPr>
          </a:p>
          <a:p>
            <a:pPr algn="just"/>
            <a:r>
              <a:rPr lang="it-IT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L’evento - </a:t>
            </a:r>
            <a:r>
              <a:rPr lang="it-IT" dirty="0">
                <a:solidFill>
                  <a:srgbClr val="2A2A2A"/>
                </a:solidFill>
                <a:latin typeface="Aptos" panose="020B0004020202020204" pitchFamily="34" charset="0"/>
              </a:rPr>
              <a:t>“One Health: </a:t>
            </a:r>
            <a:r>
              <a:rPr lang="it-IT" dirty="0" err="1">
                <a:solidFill>
                  <a:srgbClr val="2A2A2A"/>
                </a:solidFill>
                <a:latin typeface="Aptos" panose="020B0004020202020204" pitchFamily="34" charset="0"/>
              </a:rPr>
              <a:t>Advancing</a:t>
            </a:r>
            <a:r>
              <a:rPr lang="it-IT" dirty="0">
                <a:solidFill>
                  <a:srgbClr val="2A2A2A"/>
                </a:solidFill>
                <a:latin typeface="Aptos" panose="020B0004020202020204" pitchFamily="34" charset="0"/>
              </a:rPr>
              <a:t> Global Health </a:t>
            </a:r>
            <a:r>
              <a:rPr lang="it-IT" dirty="0" err="1">
                <a:solidFill>
                  <a:srgbClr val="2A2A2A"/>
                </a:solidFill>
                <a:latin typeface="Aptos" panose="020B0004020202020204" pitchFamily="34" charset="0"/>
              </a:rPr>
              <a:t>through</a:t>
            </a:r>
            <a:r>
              <a:rPr lang="it-IT" dirty="0">
                <a:solidFill>
                  <a:srgbClr val="2A2A2A"/>
                </a:solidFill>
                <a:latin typeface="Aptos" panose="020B0004020202020204" pitchFamily="34" charset="0"/>
              </a:rPr>
              <a:t> Law and Technology” - </a:t>
            </a:r>
            <a:r>
              <a:rPr lang="it-IT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si è tenuto a Bruxelles il 24 aprile 2025 </a:t>
            </a:r>
          </a:p>
          <a:p>
            <a:pPr algn="just"/>
            <a:br>
              <a:rPr lang="it-IT" b="0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</a:br>
            <a:r>
              <a:rPr lang="it-IT" b="0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Il symposium ha rappresentato un’importante occasione di confronto interdisciplinare tra esperti provenienti da diversi ambiti, con l’obiettivo di approfondire le </a:t>
            </a:r>
            <a:r>
              <a:rPr lang="it-IT" b="1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implicazioni giuridiche, etiche e tecnologiche</a:t>
            </a:r>
            <a:r>
              <a:rPr lang="it-IT" b="0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 dell’approccio </a:t>
            </a:r>
            <a:r>
              <a:rPr lang="it-IT" b="1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One Health</a:t>
            </a:r>
            <a:r>
              <a:rPr lang="it-IT" b="0" i="0" dirty="0">
                <a:solidFill>
                  <a:srgbClr val="2A2A2A"/>
                </a:solidFill>
                <a:effectLst/>
                <a:latin typeface="Aptos" panose="020B0004020202020204" pitchFamily="34" charset="0"/>
              </a:rPr>
              <a:t> nella governance della salute globale. </a:t>
            </a:r>
            <a:endParaRPr lang="it-IT" dirty="0">
              <a:latin typeface="Aptos" panose="020B00040202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6185B7F-201C-A225-6E96-3F5148FFA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0741" y="898965"/>
            <a:ext cx="3313259" cy="1695595"/>
          </a:xfrm>
          <a:prstGeom prst="rect">
            <a:avLst/>
          </a:prstGeom>
        </p:spPr>
      </p:pic>
      <p:pic>
        <p:nvPicPr>
          <p:cNvPr id="3" name="Immagine 2" descr="Immagine che contiene testo, schermata, design&#10;&#10;Descrizione generata automaticamente">
            <a:extLst>
              <a:ext uri="{FF2B5EF4-FFF2-40B4-BE49-F238E27FC236}">
                <a16:creationId xmlns:a16="http://schemas.microsoft.com/office/drawing/2014/main" id="{6EB520D6-1C7D-36BD-8AE1-DAF9FF89A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626" y="930859"/>
            <a:ext cx="3059995" cy="344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2B6D15-BA7C-8EC5-5FEF-7E5B36A73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chemeClr val="bg1"/>
                </a:solidFill>
              </a:rPr>
              <a:t>UNO SGUARDO AL FUTURO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61917A-1AD3-056C-E7C6-75474D9CE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00" y="1152475"/>
            <a:ext cx="6213278" cy="3416400"/>
          </a:xfrm>
        </p:spPr>
        <p:txBody>
          <a:bodyPr/>
          <a:lstStyle/>
          <a:p>
            <a:pPr algn="just"/>
            <a:endParaRPr lang="it-IT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2025-2027 Prosecuzione delle attività didattiche</a:t>
            </a:r>
          </a:p>
          <a:p>
            <a:pPr algn="just"/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2025 Costituzione dell’</a:t>
            </a:r>
            <a:r>
              <a:rPr lang="it-IT" dirty="0" err="1">
                <a:solidFill>
                  <a:schemeClr val="tx1"/>
                </a:solidFill>
                <a:latin typeface="Aptos" panose="020B0004020202020204" pitchFamily="34" charset="0"/>
              </a:rPr>
              <a:t>advisory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 board</a:t>
            </a:r>
          </a:p>
          <a:p>
            <a:pPr algn="just"/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2026 Pubblicazione collettanea dei componenti del corpo docente del Modulo</a:t>
            </a:r>
          </a:p>
          <a:p>
            <a:pPr algn="just"/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2027 (e oltre…) Creazione di un Network permanente di ricerca presso il Dipartimento focalizzato sullo studio in prospettiva giuridica dell’approccio One Health</a:t>
            </a:r>
          </a:p>
        </p:txBody>
      </p:sp>
      <p:pic>
        <p:nvPicPr>
          <p:cNvPr id="4" name="Immagine 3" descr="Immagine che contiene clipart, Elementi grafici, grafica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38654D12-A731-BF17-1F23-21ACEC5D6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465" y="1474803"/>
            <a:ext cx="2341058" cy="234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8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FE0E15-B245-0474-5DEE-815DDA9D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500" dirty="0">
                <a:solidFill>
                  <a:schemeClr val="bg1"/>
                </a:solidFill>
              </a:rPr>
              <a:t>ONE HEALTH NELLA LEGISLAZIONE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FE1728-575C-9A02-B064-7F15AF7A7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699" y="1152475"/>
            <a:ext cx="5928463" cy="3416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spcBef>
                <a:spcPts val="1000"/>
              </a:spcBef>
              <a:buClrTx/>
              <a:buSzPct val="100000"/>
              <a:buNone/>
              <a:defRPr/>
            </a:pPr>
            <a:endParaRPr lang="it-IT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ts val="1000"/>
              </a:spcBef>
              <a:buClrTx/>
              <a:buSzPct val="100000"/>
              <a:buNone/>
              <a:defRPr/>
            </a:pP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Nei documenti di policy e nella normativa dell'UE, stanno emergendo riferimenti sempre più precisi all’approccio </a:t>
            </a: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OH, 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ora descritto anche come un </a:t>
            </a:r>
            <a:r>
              <a:rPr lang="it-IT" u="sng" dirty="0">
                <a:solidFill>
                  <a:schemeClr val="tx1"/>
                </a:solidFill>
                <a:latin typeface="Aptos" panose="020B0004020202020204" pitchFamily="34" charset="0"/>
              </a:rPr>
              <a:t>principio guida vincolante nel perseguimento di obiettivi generali e specifici in materia di salute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, che devono essere perseguiti “in conformità con l'approccio One Health” (es. Regolamento </a:t>
            </a: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EU4Health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 2021/522).</a:t>
            </a: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sym typeface="Aptos"/>
            </a:endParaRPr>
          </a:p>
          <a:p>
            <a:pPr marL="285750" indent="-285750" algn="just">
              <a:lnSpc>
                <a:spcPct val="90000"/>
              </a:lnSpc>
              <a:spcBef>
                <a:spcPts val="1000"/>
              </a:spcBef>
              <a:buClrTx/>
              <a:buSzPct val="100000"/>
              <a:defRPr/>
            </a:pPr>
            <a:endParaRPr lang="it-IT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5" name="Immagine 4" descr="Immagine che contiene clipart, Elementi grafici, grafica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F7DA19A6-D908-390B-7933-16B6E5FBE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613" y="1458869"/>
            <a:ext cx="2571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05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CFCB2-0BB7-8579-2100-1EE3CD946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A074D15D-73BC-9D9A-2FF4-DB22107F2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310" y="304474"/>
            <a:ext cx="6081324" cy="409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>
                <a:latin typeface="+mj-lt"/>
                <a:ea typeface="+mj-ea"/>
                <a:cs typeface="+mj-cs"/>
              </a:rPr>
              <a:t>Grazie per </a:t>
            </a:r>
            <a:r>
              <a:rPr lang="en-US" sz="3700" kern="1200" dirty="0" err="1">
                <a:latin typeface="+mj-lt"/>
                <a:ea typeface="+mj-ea"/>
                <a:cs typeface="+mj-cs"/>
              </a:rPr>
              <a:t>l’attenzione</a:t>
            </a:r>
            <a:br>
              <a:rPr lang="en-US" sz="3700" kern="1200" dirty="0">
                <a:latin typeface="+mj-lt"/>
                <a:ea typeface="+mj-ea"/>
                <a:cs typeface="+mj-cs"/>
              </a:rPr>
            </a:br>
            <a:br>
              <a:rPr lang="en-US" sz="3700" kern="1200" dirty="0">
                <a:ea typeface="+mj-ea"/>
                <a:cs typeface="+mj-cs"/>
              </a:rPr>
            </a:br>
            <a:r>
              <a:rPr lang="en-US" sz="2800" kern="1200" dirty="0">
                <a:ea typeface="+mj-ea"/>
                <a:cs typeface="+mj-cs"/>
              </a:rPr>
              <a:t>https://www.prohtect.eu/</a:t>
            </a:r>
            <a:br>
              <a:rPr lang="en-US" sz="3700" kern="1200" dirty="0">
                <a:ea typeface="+mj-ea"/>
                <a:cs typeface="+mj-cs"/>
              </a:rPr>
            </a:br>
            <a:br>
              <a:rPr lang="en-US" sz="1600" kern="1200" dirty="0">
                <a:ea typeface="+mj-ea"/>
                <a:cs typeface="+mj-cs"/>
              </a:rPr>
            </a:br>
            <a:endParaRPr lang="en-US" sz="1600" kern="1200" dirty="0">
              <a:ea typeface="+mj-ea"/>
              <a:cs typeface="+mj-cs"/>
            </a:endParaRPr>
          </a:p>
        </p:txBody>
      </p:sp>
      <p:pic>
        <p:nvPicPr>
          <p:cNvPr id="2" name="Elemento grafico 1" descr="Cursore contorno">
            <a:extLst>
              <a:ext uri="{FF2B5EF4-FFF2-40B4-BE49-F238E27FC236}">
                <a16:creationId xmlns:a16="http://schemas.microsoft.com/office/drawing/2014/main" id="{CF60F760-6AA1-0EB5-2AD2-4F3EEE931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4886" y="264234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4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8DBA0ED5-A45A-AE2B-9254-6797232E6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1800" dirty="0"/>
              <a:t>Il TRATTATO INTERNAZIONALE SULLE PANDEMIE </a:t>
            </a:r>
            <a:br>
              <a:rPr lang="it-IT" sz="1800" dirty="0"/>
            </a:br>
            <a:r>
              <a:rPr lang="it-IT" sz="1800" dirty="0"/>
              <a:t>(78 assemblea OMS Maggio 2025)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F7EBAE7-A7DF-42AD-4CFA-74014D51529D}"/>
              </a:ext>
            </a:extLst>
          </p:cNvPr>
          <p:cNvSpPr txBox="1"/>
          <p:nvPr/>
        </p:nvSpPr>
        <p:spPr>
          <a:xfrm>
            <a:off x="181915" y="1135626"/>
            <a:ext cx="457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/>
              <a:t>Art. 1 Definizioni </a:t>
            </a:r>
          </a:p>
          <a:p>
            <a:pPr algn="just"/>
            <a:r>
              <a:rPr lang="it-IT" b="1" dirty="0"/>
              <a:t>“Approccio One Health”</a:t>
            </a:r>
            <a:r>
              <a:rPr lang="it-IT" dirty="0"/>
              <a:t> significa un approccio integrato e unificante che mira a bilanciare e ottimizzare in modo sostenibile la salute delle persone, degli animali e degli ecosistemi. Riconosce che la salute degli esseri umani, degli animali domestici e selvatici, delle piante e dell’ambiente nel suo complesso (inclusi gli ecosistemi) è strettamente connessa e interdipendente.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627F00C-4DB8-2804-D106-100AA3BF5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479" y="1272842"/>
            <a:ext cx="3711821" cy="285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711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34DC3B-78CC-0DF1-5D99-22FF8B534022}"/>
              </a:ext>
            </a:extLst>
          </p:cNvPr>
          <p:cNvSpPr txBox="1"/>
          <p:nvPr/>
        </p:nvSpPr>
        <p:spPr>
          <a:xfrm>
            <a:off x="154858" y="180788"/>
            <a:ext cx="3623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</a:rPr>
              <a:t>Art. 5 One Health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3BDA7D5-4758-9708-DB1A-6ED39DEA8AAF}"/>
              </a:ext>
            </a:extLst>
          </p:cNvPr>
          <p:cNvSpPr txBox="1"/>
          <p:nvPr/>
        </p:nvSpPr>
        <p:spPr>
          <a:xfrm>
            <a:off x="154858" y="1509921"/>
            <a:ext cx="458674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dirty="0"/>
              <a:t>1. Le Parti </a:t>
            </a:r>
            <a:r>
              <a:rPr lang="it-IT" sz="1200" b="1" dirty="0"/>
              <a:t>si impegnano a promuovere un approccio One Health per la prevenzione, la preparazione e la risposta alle pandemie</a:t>
            </a:r>
            <a:r>
              <a:rPr lang="it-IT" sz="1200" dirty="0"/>
              <a:t>, riconoscendo l'interconnessione tra persone, animali e ambiente, in modo coerente, integrato, coordinato e collaborativo tra tutte le organizzazioni, i settori e gli attori rilevanti, </a:t>
            </a:r>
            <a:r>
              <a:rPr lang="it-IT" sz="1200" b="1" u="sng" dirty="0"/>
              <a:t>tenendo conto delle circostanze nazionali</a:t>
            </a:r>
            <a:r>
              <a:rPr lang="it-IT" sz="1200" dirty="0"/>
              <a:t>.</a:t>
            </a:r>
          </a:p>
          <a:p>
            <a:pPr algn="just"/>
            <a:r>
              <a:rPr lang="it-IT" sz="1200" dirty="0"/>
              <a:t>2. Le Parti si impegnano a identificare e affrontare i fattori che determinano le pandemie e l’emergere o il riemergere di malattie all’interfaccia tra esseri umani, animali e ambiente, attraverso l’introduzione e l’integrazione di interventi nei pertinenti piani di prevenzione, preparazione e risposta alle pandemie.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96E7E03-D910-3B9C-0FDE-54651F599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479" y="1272842"/>
            <a:ext cx="3711821" cy="285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946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34DC3B-78CC-0DF1-5D99-22FF8B534022}"/>
              </a:ext>
            </a:extLst>
          </p:cNvPr>
          <p:cNvSpPr txBox="1"/>
          <p:nvPr/>
        </p:nvSpPr>
        <p:spPr>
          <a:xfrm>
            <a:off x="154858" y="180788"/>
            <a:ext cx="3623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</a:rPr>
              <a:t>Art. 5 One Health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F03096B-4897-39DA-2F1B-1EC6314D613E}"/>
              </a:ext>
            </a:extLst>
          </p:cNvPr>
          <p:cNvSpPr txBox="1"/>
          <p:nvPr/>
        </p:nvSpPr>
        <p:spPr>
          <a:xfrm>
            <a:off x="154858" y="955923"/>
            <a:ext cx="596572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b="1" dirty="0"/>
              <a:t>3. Ciascuna Parte, in conformità con il proprio contesto nazionale, protegge la salute umana, animale e vegetale, con il supporto dell’OMS e di altre organizzazioni internazionali competenti, mediante:</a:t>
            </a:r>
            <a:endParaRPr lang="it-IT" sz="1200" dirty="0"/>
          </a:p>
          <a:p>
            <a:pPr algn="just"/>
            <a:r>
              <a:rPr lang="it-IT" sz="1200" b="1" dirty="0"/>
              <a:t>(a)</a:t>
            </a:r>
            <a:r>
              <a:rPr lang="it-IT" sz="1200" dirty="0"/>
              <a:t> l’attuazione e la revisione periodica delle politiche e strategie nazionali pertinenti che riflettano un approccio One Health in relazione alla prevenzione, preparazione e risposta alle pandemie;</a:t>
            </a:r>
            <a:br>
              <a:rPr lang="it-IT" sz="1200" dirty="0"/>
            </a:br>
            <a:r>
              <a:rPr lang="it-IT" sz="1200" b="1" dirty="0"/>
              <a:t>(b)</a:t>
            </a:r>
            <a:r>
              <a:rPr lang="it-IT" sz="1200" dirty="0"/>
              <a:t> la promozione di un coinvolgimento effettivo e significativo delle comunità nello sviluppo e nell’attuazione di politiche, strategie e misure per prevenire, rilevare e rispondere ai focolai epidemici;</a:t>
            </a:r>
            <a:br>
              <a:rPr lang="it-IT" sz="1200" dirty="0"/>
            </a:br>
            <a:r>
              <a:rPr lang="it-IT" sz="1200" b="1" dirty="0"/>
              <a:t>(c)</a:t>
            </a:r>
            <a:r>
              <a:rPr lang="it-IT" sz="1200" dirty="0"/>
              <a:t> la promozione o l’istituzione di programmi congiunti di formazione e aggiornamento continuo, secondo l’approccio One Health, per il personale sanitario attivo nei settori della salute umana, animale e ambientale, al fine di sviluppare competenze, capacità e abilità rilevanti e complementari.</a:t>
            </a:r>
          </a:p>
          <a:p>
            <a:pPr algn="just"/>
            <a:r>
              <a:rPr lang="it-IT" sz="1200" b="1" dirty="0">
                <a:highlight>
                  <a:srgbClr val="FFFF00"/>
                </a:highlight>
              </a:rPr>
              <a:t>4. Le modalità, i termini, le condizioni e gli aspetti operativi dell’approccio One Health saranno ulteriormente definiti in uno strumento che tenga conto delle disposizioni del Regolamento Sanitario Internazionale (2005) e che sarà operativo entro il 31 maggio 2026.</a:t>
            </a:r>
            <a:endParaRPr lang="it-IT" sz="1200" dirty="0">
              <a:highlight>
                <a:srgbClr val="FFFF00"/>
              </a:highlight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ECDE9B2-6F62-9BAD-8AF4-0A13906BB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855" y="2138516"/>
            <a:ext cx="2586445" cy="198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50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14697-880D-8DF5-6A88-841065CF8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F90025-C7EB-3F23-6080-CABEBDA7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LE SFIDE APERTE E IL RUOLO DEL DIRITTO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1D0176-A72C-8BE7-090E-2AA389FA0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00" y="1423064"/>
            <a:ext cx="5792538" cy="2710398"/>
          </a:xfrm>
        </p:spPr>
        <p:txBody>
          <a:bodyPr>
            <a:normAutofit/>
          </a:bodyPr>
          <a:lstStyle/>
          <a:p>
            <a:pPr marL="285750" indent="-285750" algn="just">
              <a:lnSpc>
                <a:spcPct val="90000"/>
              </a:lnSpc>
              <a:spcBef>
                <a:spcPts val="1000"/>
              </a:spcBef>
              <a:buClrTx/>
              <a:buSzPct val="100000"/>
              <a:defRPr/>
            </a:pP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Nonostante la maggiore attenzione ricevuta da dopo la pandemia, permangono ancora </a:t>
            </a:r>
            <a:r>
              <a:rPr lang="it-IT" b="1" u="sng" dirty="0">
                <a:solidFill>
                  <a:schemeClr val="tx1"/>
                </a:solidFill>
                <a:latin typeface="Aptos" panose="020B0004020202020204" pitchFamily="34" charset="0"/>
              </a:rPr>
              <a:t>sfide significative </a:t>
            </a:r>
            <a:r>
              <a:rPr lang="it-IT" u="sng" dirty="0">
                <a:solidFill>
                  <a:schemeClr val="tx1"/>
                </a:solidFill>
                <a:latin typeface="Aptos" panose="020B0004020202020204" pitchFamily="34" charset="0"/>
              </a:rPr>
              <a:t>per trasformare questo approccio da semplice concetto a un sistema operativo concreto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, basato sull’interconnessione dei </a:t>
            </a: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tre pilastri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: </a:t>
            </a:r>
            <a:r>
              <a:rPr lang="it-IT" i="1" dirty="0">
                <a:solidFill>
                  <a:schemeClr val="tx1"/>
                </a:solidFill>
                <a:latin typeface="Aptos" panose="020B0004020202020204" pitchFamily="34" charset="0"/>
              </a:rPr>
              <a:t>salute umana, animale e ambientale. </a:t>
            </a:r>
          </a:p>
          <a:p>
            <a:pPr marL="285750" indent="-285750" algn="just">
              <a:lnSpc>
                <a:spcPct val="90000"/>
              </a:lnSpc>
              <a:spcBef>
                <a:spcPts val="1000"/>
              </a:spcBef>
              <a:buClrTx/>
              <a:buSzPct val="100000"/>
              <a:defRPr/>
            </a:pP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Carenza di dibattito sul </a:t>
            </a: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ruolo del diritto 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nel rendere operativo l’approccio </a:t>
            </a: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OH</a:t>
            </a:r>
          </a:p>
        </p:txBody>
      </p:sp>
      <p:pic>
        <p:nvPicPr>
          <p:cNvPr id="4" name="Immagine 3" descr="Immagine che contiene clipart, Elementi grafici, grafica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92D51FE2-F148-E0B3-8021-4DDF5116C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0550" y="1492388"/>
            <a:ext cx="2571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57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D0795-7B0A-F9F5-C7B8-0B26E1D97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00D088-6A09-9A63-17B8-D067FE76E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LE TAPPE VERSO PROHTECT</a:t>
            </a:r>
          </a:p>
        </p:txBody>
      </p:sp>
      <p:pic>
        <p:nvPicPr>
          <p:cNvPr id="4" name="Immagine 3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79129981-DA23-2668-A21A-AF3BD0B51F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8676"/>
          <a:stretch/>
        </p:blipFill>
        <p:spPr>
          <a:xfrm>
            <a:off x="7290033" y="1035127"/>
            <a:ext cx="1114755" cy="1783299"/>
          </a:xfrm>
          <a:prstGeom prst="rect">
            <a:avLst/>
          </a:prstGeom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79A2A1B8-812B-DCC5-7D48-A464E1311683}"/>
              </a:ext>
            </a:extLst>
          </p:cNvPr>
          <p:cNvCxnSpPr>
            <a:cxnSpLocks/>
          </p:cNvCxnSpPr>
          <p:nvPr/>
        </p:nvCxnSpPr>
        <p:spPr>
          <a:xfrm>
            <a:off x="311700" y="3120705"/>
            <a:ext cx="6978333" cy="0"/>
          </a:xfrm>
          <a:prstGeom prst="line">
            <a:avLst/>
          </a:prstGeom>
          <a:ln w="60325">
            <a:solidFill>
              <a:srgbClr val="134292"/>
            </a:solidFill>
            <a:headEnd type="oval"/>
            <a:tailEnd type="arrow" w="med" len="med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B5626481-6716-CA97-CB2F-BBC223264A55}"/>
              </a:ext>
            </a:extLst>
          </p:cNvPr>
          <p:cNvCxnSpPr>
            <a:cxnSpLocks/>
          </p:cNvCxnSpPr>
          <p:nvPr/>
        </p:nvCxnSpPr>
        <p:spPr>
          <a:xfrm>
            <a:off x="1031846" y="2263193"/>
            <a:ext cx="0" cy="61711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9CD465AB-604B-40AA-B3FE-232EB17412A3}"/>
              </a:ext>
            </a:extLst>
          </p:cNvPr>
          <p:cNvSpPr/>
          <p:nvPr/>
        </p:nvSpPr>
        <p:spPr>
          <a:xfrm>
            <a:off x="126409" y="1451300"/>
            <a:ext cx="1991637" cy="730362"/>
          </a:xfrm>
          <a:prstGeom prst="roundRect">
            <a:avLst/>
          </a:prstGeom>
          <a:solidFill>
            <a:srgbClr val="13429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Attività formativa</a:t>
            </a:r>
          </a:p>
          <a:p>
            <a:pPr algn="ctr"/>
            <a:r>
              <a:rPr lang="it-IT" sz="1000" i="1" dirty="0">
                <a:solidFill>
                  <a:schemeClr val="bg1"/>
                </a:solidFill>
              </a:rPr>
              <a:t>One Health: la tutela della salute oltre i confini nazionali e disciplinari</a:t>
            </a:r>
            <a:endParaRPr lang="it-IT" sz="1000" dirty="0">
              <a:solidFill>
                <a:schemeClr val="bg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4083229-16DF-C3DA-E41C-EE61C36A57DB}"/>
              </a:ext>
            </a:extLst>
          </p:cNvPr>
          <p:cNvSpPr txBox="1"/>
          <p:nvPr/>
        </p:nvSpPr>
        <p:spPr>
          <a:xfrm>
            <a:off x="511728" y="3347207"/>
            <a:ext cx="17744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latin typeface="Aptos" panose="020B0004020202020204" pitchFamily="34" charset="0"/>
              </a:rPr>
              <a:t>Da A.A. 2021-2022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DE76903-56C0-F2EB-E555-8545D962634B}"/>
              </a:ext>
            </a:extLst>
          </p:cNvPr>
          <p:cNvSpPr txBox="1"/>
          <p:nvPr/>
        </p:nvSpPr>
        <p:spPr>
          <a:xfrm>
            <a:off x="2728670" y="3347206"/>
            <a:ext cx="141354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1" dirty="0">
                <a:solidFill>
                  <a:schemeClr val="tx1"/>
                </a:solidFill>
                <a:latin typeface="Aptos" panose="020B0004020202020204" pitchFamily="34" charset="0"/>
              </a:rPr>
              <a:t>26 aprile 2022 </a:t>
            </a:r>
            <a:endParaRPr lang="it-IT" sz="1000" b="1" dirty="0">
              <a:latin typeface="Aptos" panose="020B0004020202020204" pitchFamily="34" charset="0"/>
            </a:endParaRP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21CA38F4-226B-5D60-FEB8-E004D90FC1E6}"/>
              </a:ext>
            </a:extLst>
          </p:cNvPr>
          <p:cNvSpPr/>
          <p:nvPr/>
        </p:nvSpPr>
        <p:spPr>
          <a:xfrm>
            <a:off x="2409354" y="1447198"/>
            <a:ext cx="2052177" cy="730362"/>
          </a:xfrm>
          <a:prstGeom prst="roundRect">
            <a:avLst/>
          </a:prstGeom>
          <a:solidFill>
            <a:srgbClr val="13429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/>
              <a:t>Convegno – Roma Tre</a:t>
            </a:r>
          </a:p>
          <a:p>
            <a:pPr algn="ctr"/>
            <a:r>
              <a:rPr lang="it-IT" sz="1000" i="1" dirty="0">
                <a:solidFill>
                  <a:schemeClr val="bg1"/>
                </a:solidFill>
              </a:rPr>
              <a:t>One Health: la tutela della salute oltre i confini nazionali e disciplinari</a:t>
            </a:r>
            <a:endParaRPr lang="it-IT" sz="1000" dirty="0">
              <a:solidFill>
                <a:schemeClr val="bg1"/>
              </a:solidFill>
            </a:endParaRPr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BEB8603F-89FF-F37F-0404-992313475620}"/>
              </a:ext>
            </a:extLst>
          </p:cNvPr>
          <p:cNvCxnSpPr>
            <a:cxnSpLocks/>
          </p:cNvCxnSpPr>
          <p:nvPr/>
        </p:nvCxnSpPr>
        <p:spPr>
          <a:xfrm>
            <a:off x="3435442" y="2263193"/>
            <a:ext cx="0" cy="61711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C8347935-998A-9366-C88C-33E8F2DC37C5}"/>
              </a:ext>
            </a:extLst>
          </p:cNvPr>
          <p:cNvSpPr/>
          <p:nvPr/>
        </p:nvSpPr>
        <p:spPr>
          <a:xfrm>
            <a:off x="4682471" y="1384587"/>
            <a:ext cx="2352650" cy="901938"/>
          </a:xfrm>
          <a:prstGeom prst="roundRect">
            <a:avLst/>
          </a:prstGeom>
          <a:solidFill>
            <a:srgbClr val="13429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/>
              <a:t>Volume</a:t>
            </a:r>
          </a:p>
          <a:p>
            <a:pPr algn="ctr"/>
            <a:r>
              <a:rPr lang="it-IT" sz="1000" i="1" dirty="0">
                <a:solidFill>
                  <a:schemeClr val="bg1"/>
                </a:solidFill>
              </a:rPr>
              <a:t>One Health: la tutela della salute oltre i confini nazionali e disciplinari. Per un approccio olistico alla salute umana, animale e ambientale</a:t>
            </a:r>
            <a:endParaRPr lang="it-IT" sz="1000" dirty="0">
              <a:solidFill>
                <a:schemeClr val="bg1"/>
              </a:solidFill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C155D05F-3CB6-872E-475A-0B0EF8ADAF2C}"/>
              </a:ext>
            </a:extLst>
          </p:cNvPr>
          <p:cNvSpPr txBox="1"/>
          <p:nvPr/>
        </p:nvSpPr>
        <p:spPr>
          <a:xfrm>
            <a:off x="5466610" y="3324766"/>
            <a:ext cx="78437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1" dirty="0">
                <a:solidFill>
                  <a:schemeClr val="tx1"/>
                </a:solidFill>
                <a:latin typeface="Aptos" panose="020B0004020202020204" pitchFamily="34" charset="0"/>
              </a:rPr>
              <a:t>2022</a:t>
            </a:r>
            <a:endParaRPr lang="it-IT" sz="1000" dirty="0"/>
          </a:p>
        </p:txBody>
      </p: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234A5907-0E71-E57E-D225-E1AE7D4C3CD4}"/>
              </a:ext>
            </a:extLst>
          </p:cNvPr>
          <p:cNvCxnSpPr>
            <a:cxnSpLocks/>
          </p:cNvCxnSpPr>
          <p:nvPr/>
        </p:nvCxnSpPr>
        <p:spPr>
          <a:xfrm>
            <a:off x="5830983" y="2412083"/>
            <a:ext cx="0" cy="61711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57D8D357-8376-0C73-FF7D-CC0268886FC7}"/>
              </a:ext>
            </a:extLst>
          </p:cNvPr>
          <p:cNvCxnSpPr>
            <a:cxnSpLocks/>
          </p:cNvCxnSpPr>
          <p:nvPr/>
        </p:nvCxnSpPr>
        <p:spPr>
          <a:xfrm>
            <a:off x="6730004" y="3223314"/>
            <a:ext cx="0" cy="617114"/>
          </a:xfrm>
          <a:prstGeom prst="line">
            <a:avLst/>
          </a:prstGeom>
          <a:ln w="25400">
            <a:solidFill>
              <a:srgbClr val="13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6560603-0EE0-718E-0A68-D28411C46C84}"/>
              </a:ext>
            </a:extLst>
          </p:cNvPr>
          <p:cNvSpPr txBox="1"/>
          <p:nvPr/>
        </p:nvSpPr>
        <p:spPr>
          <a:xfrm>
            <a:off x="6398912" y="2770975"/>
            <a:ext cx="78437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1" dirty="0">
                <a:solidFill>
                  <a:schemeClr val="tx1"/>
                </a:solidFill>
                <a:latin typeface="Aptos" panose="020B0004020202020204" pitchFamily="34" charset="0"/>
              </a:rPr>
              <a:t>2024</a:t>
            </a:r>
            <a:endParaRPr lang="it-IT" sz="1000" dirty="0"/>
          </a:p>
        </p:txBody>
      </p:sp>
      <p:sp>
        <p:nvSpPr>
          <p:cNvPr id="29" name="Rettangolo con angoli arrotondati 28">
            <a:extLst>
              <a:ext uri="{FF2B5EF4-FFF2-40B4-BE49-F238E27FC236}">
                <a16:creationId xmlns:a16="http://schemas.microsoft.com/office/drawing/2014/main" id="{460F5790-33B7-E6C0-5831-8DDC510C22B2}"/>
              </a:ext>
            </a:extLst>
          </p:cNvPr>
          <p:cNvSpPr/>
          <p:nvPr/>
        </p:nvSpPr>
        <p:spPr>
          <a:xfrm>
            <a:off x="5693229" y="3827872"/>
            <a:ext cx="1823422" cy="588671"/>
          </a:xfrm>
          <a:prstGeom prst="roundRect">
            <a:avLst/>
          </a:prstGeom>
          <a:solidFill>
            <a:srgbClr val="13429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/>
              <a:t>Modulo Jean Monnet - PROHTECT</a:t>
            </a:r>
            <a:endParaRPr lang="it-IT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50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5F943-3BC1-F7E7-9FB0-02547B585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F2C69A-4535-BF93-B3C5-6F9B52ADF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PROHTECT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90898D-BAD0-0549-2FEF-4B91DC19F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00" y="1705027"/>
            <a:ext cx="6475445" cy="2710398"/>
          </a:xfrm>
        </p:spPr>
        <p:txBody>
          <a:bodyPr>
            <a:normAutofit/>
          </a:bodyPr>
          <a:lstStyle/>
          <a:p>
            <a:pPr marL="342900" algn="just">
              <a:lnSpc>
                <a:spcPct val="90000"/>
              </a:lnSpc>
              <a:spcBef>
                <a:spcPts val="1000"/>
              </a:spcBef>
              <a:buClrTx/>
              <a:buSzPct val="100000"/>
              <a:defRPr/>
            </a:pP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PROHTECT è un Modulo Jean Monnet (triennale)</a:t>
            </a:r>
          </a:p>
          <a:p>
            <a:pPr marL="342900" algn="just">
              <a:lnSpc>
                <a:spcPct val="90000"/>
              </a:lnSpc>
              <a:spcBef>
                <a:spcPts val="1000"/>
              </a:spcBef>
              <a:buClrTx/>
              <a:buSzPct val="100000"/>
              <a:defRPr/>
            </a:pP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Si propone di affrontare le lacune esistenti nella piena attuazione dell’approccio One Health, offrendo una prospettiva </a:t>
            </a: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multidisciplinare e innovativa 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che inquadra il</a:t>
            </a: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 diritto 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come</a:t>
            </a: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 strumento fondamentale 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per dare </a:t>
            </a:r>
            <a:r>
              <a:rPr lang="it-IT" b="1" dirty="0">
                <a:solidFill>
                  <a:schemeClr val="tx1"/>
                </a:solidFill>
                <a:latin typeface="Aptos" panose="020B0004020202020204" pitchFamily="34" charset="0"/>
              </a:rPr>
              <a:t>concretezza </a:t>
            </a:r>
            <a:r>
              <a:rPr lang="it-IT" dirty="0">
                <a:solidFill>
                  <a:schemeClr val="tx1"/>
                </a:solidFill>
                <a:latin typeface="Aptos" panose="020B0004020202020204" pitchFamily="34" charset="0"/>
              </a:rPr>
              <a:t>all’approccio One Health. 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BF6F3E7E-94FB-2ACC-2545-7FD0CA2C3B86}"/>
              </a:ext>
            </a:extLst>
          </p:cNvPr>
          <p:cNvSpPr/>
          <p:nvPr/>
        </p:nvSpPr>
        <p:spPr>
          <a:xfrm>
            <a:off x="171654" y="181789"/>
            <a:ext cx="1706573" cy="1351337"/>
          </a:xfrm>
          <a:prstGeom prst="ellipse">
            <a:avLst/>
          </a:prstGeom>
          <a:solidFill>
            <a:srgbClr val="134292"/>
          </a:solidFill>
          <a:ln>
            <a:solidFill>
              <a:srgbClr val="1342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Perché PROHTECT?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29FDE96-B433-707F-F365-3193BE420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191" y="1320039"/>
            <a:ext cx="1905109" cy="287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94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7D4E5-31D5-5065-7DC7-3CCD0C4B2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793654-E044-27E8-663D-5002B38F1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PROHTECT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F6F568-CD76-7E99-90D1-8473FA9FD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03" y="1265332"/>
            <a:ext cx="6925123" cy="3257006"/>
          </a:xfrm>
        </p:spPr>
        <p:txBody>
          <a:bodyPr>
            <a:normAutofit fontScale="25000" lnSpcReduction="20000"/>
          </a:bodyPr>
          <a:lstStyle/>
          <a:p>
            <a:pPr marL="342900" algn="just">
              <a:lnSpc>
                <a:spcPct val="120000"/>
              </a:lnSpc>
              <a:spcBef>
                <a:spcPts val="1000"/>
              </a:spcBef>
              <a:buClrTx/>
              <a:buSzPct val="100000"/>
              <a:buFont typeface="+mj-lt"/>
              <a:buAutoNum type="arabicPeriod"/>
              <a:defRPr/>
            </a:pPr>
            <a:r>
              <a:rPr lang="it-IT" sz="7200" b="1" dirty="0">
                <a:solidFill>
                  <a:schemeClr val="tx1"/>
                </a:solidFill>
                <a:latin typeface="Aptos" panose="020B0004020202020204" pitchFamily="34" charset="0"/>
              </a:rPr>
              <a:t>OH oltre le malattie infettive</a:t>
            </a:r>
            <a:r>
              <a:rPr lang="it-IT" sz="7200" dirty="0">
                <a:solidFill>
                  <a:schemeClr val="tx1"/>
                </a:solidFill>
                <a:latin typeface="Aptos" panose="020B0004020202020204" pitchFamily="34" charset="0"/>
              </a:rPr>
              <a:t>: l’approccio OH offre una nuova </a:t>
            </a:r>
            <a:r>
              <a:rPr lang="it-IT" sz="7200" b="1" dirty="0">
                <a:solidFill>
                  <a:schemeClr val="tx1"/>
                </a:solidFill>
                <a:latin typeface="Aptos" panose="020B0004020202020204" pitchFamily="34" charset="0"/>
              </a:rPr>
              <a:t>prospettiva per modellare politiche </a:t>
            </a:r>
            <a:r>
              <a:rPr lang="it-IT" sz="7200" dirty="0">
                <a:solidFill>
                  <a:schemeClr val="tx1"/>
                </a:solidFill>
                <a:latin typeface="Aptos" panose="020B0004020202020204" pitchFamily="34" charset="0"/>
              </a:rPr>
              <a:t>in grado di rispondere alle sfide di un futuro sostenibile per il pianeta e i suoi abitanti, andando oltre la gestione delle malattie infettive emergenti e riemergenti.</a:t>
            </a:r>
          </a:p>
          <a:p>
            <a:pPr marL="342900" algn="just">
              <a:lnSpc>
                <a:spcPct val="120000"/>
              </a:lnSpc>
              <a:spcBef>
                <a:spcPts val="1000"/>
              </a:spcBef>
              <a:buClrTx/>
              <a:buSzPct val="100000"/>
              <a:buFont typeface="+mj-lt"/>
              <a:buAutoNum type="arabicPeriod"/>
              <a:defRPr/>
            </a:pPr>
            <a:r>
              <a:rPr lang="it-IT" sz="7200" b="1" dirty="0">
                <a:solidFill>
                  <a:schemeClr val="tx1"/>
                </a:solidFill>
                <a:latin typeface="Aptos" panose="020B0004020202020204" pitchFamily="34" charset="0"/>
              </a:rPr>
              <a:t>Innovazione metodologica </a:t>
            </a:r>
            <a:r>
              <a:rPr lang="it-IT" sz="7200" dirty="0">
                <a:solidFill>
                  <a:schemeClr val="tx1"/>
                </a:solidFill>
                <a:latin typeface="Aptos" panose="020B0004020202020204" pitchFamily="34" charset="0"/>
              </a:rPr>
              <a:t>L’innovazione dell’approccio OH risiede nella metodologia per la sua attuazione, che richiede meccanismi di coordinamento, comunicazione, collaborazione e rafforzamento delle capacità.</a:t>
            </a:r>
          </a:p>
          <a:p>
            <a:pPr marL="0" indent="0" algn="just">
              <a:lnSpc>
                <a:spcPct val="90000"/>
              </a:lnSpc>
              <a:spcBef>
                <a:spcPts val="1000"/>
              </a:spcBef>
              <a:buClrTx/>
              <a:buSzPct val="100000"/>
              <a:buNone/>
              <a:defRPr/>
            </a:pPr>
            <a:endParaRPr lang="it-IT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0EC0FBA1-3127-4B82-5BD8-DC2F359229EC}"/>
              </a:ext>
            </a:extLst>
          </p:cNvPr>
          <p:cNvSpPr/>
          <p:nvPr/>
        </p:nvSpPr>
        <p:spPr>
          <a:xfrm>
            <a:off x="7265626" y="1383006"/>
            <a:ext cx="1656437" cy="1715588"/>
          </a:xfrm>
          <a:prstGeom prst="ellipse">
            <a:avLst/>
          </a:prstGeom>
          <a:solidFill>
            <a:srgbClr val="134292"/>
          </a:solidFill>
          <a:ln>
            <a:solidFill>
              <a:srgbClr val="1342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QUATTRO INTUIZIONI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4924958-B9CB-5FC2-91C4-A56B6C689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257" y="3223899"/>
            <a:ext cx="1888340" cy="100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5041"/>
      </p:ext>
    </p:extLst>
  </p:cSld>
  <p:clrMapOvr>
    <a:masterClrMapping/>
  </p:clrMapOvr>
</p:sld>
</file>

<file path=ppt/theme/theme1.xml><?xml version="1.0" encoding="utf-8"?>
<a:theme xmlns:a="http://schemas.openxmlformats.org/drawingml/2006/main" name="prohtect_them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Personalizzato 1">
      <a:majorFont>
        <a:latin typeface="Open Sans Medium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htect_theme" id="{54B05D27-852F-4330-8B29-D1B384BC3592}" vid="{6D9EEED6-F990-43D6-911D-B13A95C7BFA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prohtect_theme</Template>
  <TotalTime>2428</TotalTime>
  <Words>1471</Words>
  <Application>Microsoft Macintosh PowerPoint</Application>
  <PresentationFormat>Presentazione su schermo (16:9)</PresentationFormat>
  <Paragraphs>97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7" baseType="lpstr">
      <vt:lpstr>Calibri</vt:lpstr>
      <vt:lpstr>Open Sans Medium</vt:lpstr>
      <vt:lpstr>Aptos</vt:lpstr>
      <vt:lpstr>Arial</vt:lpstr>
      <vt:lpstr>Open Sans</vt:lpstr>
      <vt:lpstr>OpenSans</vt:lpstr>
      <vt:lpstr>prohtect_theme</vt:lpstr>
      <vt:lpstr>Open Roundtable  Modulo Jean Monnet PROHTECT IL FUTURO DELL’APPROCCIO ONE HEALTH: SFIDE GIURIDICHE E PROSPETTIVE  18 settembre 2025  </vt:lpstr>
      <vt:lpstr>ONE HEALTH NELLA LEGISLAZIONE</vt:lpstr>
      <vt:lpstr>Il TRATTATO INTERNAZIONALE SULLE PANDEMIE  (78 assemblea OMS Maggio 2025)</vt:lpstr>
      <vt:lpstr>Presentazione standard di PowerPoint</vt:lpstr>
      <vt:lpstr>Presentazione standard di PowerPoint</vt:lpstr>
      <vt:lpstr>LE SFIDE APERTE E IL RUOLO DEL DIRITTO </vt:lpstr>
      <vt:lpstr>LE TAPPE VERSO PROHTECT</vt:lpstr>
      <vt:lpstr>PROHTECT </vt:lpstr>
      <vt:lpstr>PROHTECT</vt:lpstr>
      <vt:lpstr>PROHTECT</vt:lpstr>
      <vt:lpstr>PROHTECT – obiettivi </vt:lpstr>
      <vt:lpstr>PROHTECT – obiettivi didattici</vt:lpstr>
      <vt:lpstr>PROHTECT – IL TEAM</vt:lpstr>
      <vt:lpstr>IL MODULO DIDATTICO DI PROHTECT: LE ATTIVITA’</vt:lpstr>
      <vt:lpstr>  </vt:lpstr>
      <vt:lpstr>  </vt:lpstr>
      <vt:lpstr>  </vt:lpstr>
      <vt:lpstr>  </vt:lpstr>
      <vt:lpstr>UNO SGUARDO AL FUTURO</vt:lpstr>
      <vt:lpstr>Grazie per l’attenzione  https://www.prohtect.eu/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Flaminia Aperio Bella</dc:creator>
  <cp:lastModifiedBy>Flaminia Aperio Bella</cp:lastModifiedBy>
  <cp:revision>88</cp:revision>
  <dcterms:created xsi:type="dcterms:W3CDTF">2025-01-20T10:30:01Z</dcterms:created>
  <dcterms:modified xsi:type="dcterms:W3CDTF">2025-09-18T11:41:31Z</dcterms:modified>
</cp:coreProperties>
</file>